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304" r:id="rId3"/>
    <p:sldId id="305" r:id="rId4"/>
    <p:sldId id="306" r:id="rId5"/>
    <p:sldId id="308" r:id="rId6"/>
    <p:sldId id="272" r:id="rId7"/>
    <p:sldId id="271" r:id="rId8"/>
    <p:sldId id="273" r:id="rId9"/>
    <p:sldId id="307" r:id="rId10"/>
    <p:sldId id="277" r:id="rId11"/>
    <p:sldId id="278" r:id="rId12"/>
    <p:sldId id="279" r:id="rId13"/>
    <p:sldId id="263" r:id="rId14"/>
    <p:sldId id="29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F3521"/>
    <a:srgbClr val="0000FF"/>
    <a:srgbClr val="5BFF5B"/>
    <a:srgbClr val="4E34EC"/>
    <a:srgbClr val="009900"/>
    <a:srgbClr val="1CB636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98" autoAdjust="0"/>
  </p:normalViewPr>
  <p:slideViewPr>
    <p:cSldViewPr>
      <p:cViewPr varScale="1">
        <p:scale>
          <a:sx n="102" d="100"/>
          <a:sy n="102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8C1357-B552-4BB2-B47F-AAAC65C97274}" type="datetimeFigureOut">
              <a:rPr lang="ru-RU"/>
              <a:pPr>
                <a:defRPr/>
              </a:pPr>
              <a:t>29.01.2010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F73D60-4BD3-4583-ACB8-5B437CC85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2AD87E-64B4-4A30-9E8C-7C3115C65CDE}" type="datetime1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A07B84-2EFE-4110-9281-58C3A4BAB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3F4C-99A3-445F-B252-75F8AB5F4D25}" type="datetime1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2C21-9562-49CF-83B4-42FF7CDED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AD6A4-61C0-44F4-BFB9-7889AFA4169E}" type="datetime1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42145-9264-42D0-9680-D3DBE90AA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6D95-1DAB-4CEE-806F-3BB7FE5A32FD}" type="datetime1">
              <a:rPr lang="en-US"/>
              <a:pPr>
                <a:defRPr/>
              </a:pPr>
              <a:t>1/29/2010</a:t>
            </a:fld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2AD3B-3D4C-4D78-8778-D6C4C467D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321C6-1AA0-4F5F-8342-FC6A5DAFDFE7}" type="datetime1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11C89-53E8-48BD-9DFD-362C2659C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FD1493-EA66-4992-A293-DD77D49125D8}" type="datetime1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B5DB33-6684-480A-AA53-0C507D06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0EB24-1F51-416A-A97C-C8430259CFEA}" type="datetime1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F0AA0-D1F3-40B4-8BD1-A3796AB35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FEC8-B7F2-455A-B766-1939C2A6A3DD}" type="datetime1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1A86-F316-413D-A1DF-3B3047A1B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9D74D-FAEE-49D5-BF78-540110780BA5}" type="datetime1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C34AC-F46B-4561-A5FE-4BD9D939C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16A35E-E247-4E06-B0F7-575B2B67B43D}" type="datetime1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DA6C2B-7A43-4111-95F1-3FD441FF5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0F5A0-C595-444D-BA95-CA530B0AAFA7}" type="datetime1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14863-6DEF-49BC-9C6E-E417710AA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741304-0528-4114-A8A9-106FFF4D0F11}" type="datetime1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F31D2F-590A-4E8C-AF7C-101639AD5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0462BCD-3A30-4CC1-A217-4295462DAE4B}" type="datetime1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B67794F-A887-49B3-A957-DBB59AB8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54" r:id="rId2"/>
    <p:sldLayoutId id="2147483862" r:id="rId3"/>
    <p:sldLayoutId id="2147483855" r:id="rId4"/>
    <p:sldLayoutId id="2147483856" r:id="rId5"/>
    <p:sldLayoutId id="2147483857" r:id="rId6"/>
    <p:sldLayoutId id="2147483863" r:id="rId7"/>
    <p:sldLayoutId id="2147483858" r:id="rId8"/>
    <p:sldLayoutId id="2147483864" r:id="rId9"/>
    <p:sldLayoutId id="2147483859" r:id="rId10"/>
    <p:sldLayoutId id="2147483860" r:id="rId11"/>
    <p:sldLayoutId id="2147483865" r:id="rId12"/>
  </p:sldLayoutIdLst>
  <p:transition spd="med">
    <p:split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848FBA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848FBA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91C7F6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91C7F6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FF5A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8534400" cy="1828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«Изучение величины длина» </a:t>
            </a:r>
            <a:endParaRPr lang="ru-RU" sz="88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5257800"/>
            <a:ext cx="7854950" cy="1752600"/>
          </a:xfrm>
        </p:spPr>
        <p:txBody>
          <a:bodyPr/>
          <a:lstStyle/>
          <a:p>
            <a:pPr marL="36513" algn="ctr" eaLnBrk="1" hangingPunct="1">
              <a:spcBef>
                <a:spcPct val="0"/>
              </a:spcBef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Ануфриева Е.В.</a:t>
            </a:r>
          </a:p>
          <a:p>
            <a:pPr marL="36513" algn="ctr" eaLnBrk="1" hangingPunct="1">
              <a:spcBef>
                <a:spcPct val="0"/>
              </a:spcBef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L="36513" algn="ctr" eaLnBrk="1" hangingPunct="1">
              <a:spcBef>
                <a:spcPct val="0"/>
              </a:spcBef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«СОШ № 65» им. Б.П. Агапитова</a:t>
            </a:r>
          </a:p>
          <a:p>
            <a:pPr marL="36513" algn="ctr" eaLnBrk="1" hangingPunct="1">
              <a:spcBef>
                <a:spcPct val="0"/>
              </a:spcBef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Магнитогорск 20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2749A-E306-4ECA-B247-2AFF3C61EC1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7173" name="Рисунок 3" descr="кораблик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0400" y="3657600"/>
            <a:ext cx="228441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1676400"/>
            <a:ext cx="80772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DD59BA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Какой вывод сделаем?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295400" y="5334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381000"/>
            <a:ext cx="8839200" cy="57359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merican Retro" pitchFamily="66" charset="0"/>
                <a:cs typeface="+mn-cs"/>
              </a:rPr>
              <a:t>Выбор мерки </a:t>
            </a:r>
          </a:p>
          <a:p>
            <a:pPr algn="ctr" fontAlgn="auto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merican Retro" pitchFamily="66" charset="0"/>
                <a:cs typeface="+mn-cs"/>
              </a:rPr>
              <a:t>не имеет </a:t>
            </a:r>
          </a:p>
          <a:p>
            <a:pPr algn="ctr" fontAlgn="auto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merican Retro" pitchFamily="66" charset="0"/>
                <a:cs typeface="+mn-cs"/>
              </a:rPr>
              <a:t>значения, но она должна быть одна и 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merican Retro" pitchFamily="66" charset="0"/>
                <a:cs typeface="+mn-cs"/>
              </a:rPr>
              <a:t>та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merican Retro" pitchFamily="66" charset="0"/>
                <a:cs typeface="+mn-cs"/>
              </a:rPr>
              <a:t> 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merican Retro" pitchFamily="66" charset="0"/>
                <a:cs typeface="+mn-cs"/>
              </a:rPr>
              <a:t>же</a:t>
            </a: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merican Retro" pitchFamily="66" charset="0"/>
                <a:cs typeface="+mn-cs"/>
              </a:rPr>
              <a:t>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2E019-DD4D-45F8-ABAB-825593F2F91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609600"/>
            <a:ext cx="86106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5400" dirty="0" smtClean="0">
                <a:latin typeface="Monotype Corsiva" pitchFamily="66" charset="0"/>
                <a:cs typeface="Times New Roman" pitchFamily="18" charset="0"/>
              </a:rPr>
              <a:t>Мерка</a:t>
            </a:r>
            <a:r>
              <a:rPr lang="ru-RU" sz="5400" dirty="0" smtClean="0">
                <a:latin typeface="Monotype Corsiva" pitchFamily="66" charset="0"/>
                <a:cs typeface="Times New Roman" pitchFamily="18" charset="0"/>
              </a:rPr>
              <a:t>,</a:t>
            </a:r>
            <a:r>
              <a:rPr lang="ru-RU" sz="5400" dirty="0" smtClean="0">
                <a:latin typeface="Monotype Corsiva" pitchFamily="66" charset="0"/>
                <a:cs typeface="Times New Roman" pitchFamily="18" charset="0"/>
              </a:rPr>
              <a:t> с </a:t>
            </a:r>
            <a:r>
              <a:rPr lang="ru-RU" sz="5400" dirty="0">
                <a:latin typeface="Monotype Corsiva" pitchFamily="66" charset="0"/>
                <a:cs typeface="Times New Roman" pitchFamily="18" charset="0"/>
              </a:rPr>
              <a:t>помощью которой измеряют длины </a:t>
            </a:r>
            <a:r>
              <a:rPr lang="ru-RU" sz="5400" dirty="0" smtClean="0">
                <a:latin typeface="Monotype Corsiva" pitchFamily="66" charset="0"/>
                <a:cs typeface="Times New Roman" pitchFamily="18" charset="0"/>
              </a:rPr>
              <a:t>отрезков, </a:t>
            </a:r>
            <a:endParaRPr lang="ru-RU" sz="5400" dirty="0">
              <a:latin typeface="Monotype Corsiva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5400" dirty="0">
                <a:latin typeface="Monotype Corsiva" pitchFamily="66" charset="0"/>
                <a:cs typeface="Times New Roman" pitchFamily="18" charset="0"/>
              </a:rPr>
              <a:t>называется </a:t>
            </a:r>
          </a:p>
          <a:p>
            <a:pPr algn="ctr">
              <a:defRPr/>
            </a:pPr>
            <a:r>
              <a:rPr lang="ru-RU" sz="5400" b="1" u="sng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единичным   отрезком</a:t>
            </a:r>
          </a:p>
          <a:p>
            <a:pPr algn="ctr">
              <a:defRPr/>
            </a:pPr>
            <a:r>
              <a:rPr lang="ru-RU" sz="5400" b="1" u="sng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или единицей   измерения</a:t>
            </a:r>
            <a:endParaRPr lang="ru-RU" sz="54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defRPr/>
            </a:pPr>
            <a:endParaRPr lang="ru-RU" sz="54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0D979-566B-470A-9660-7725BA032A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873" y="457200"/>
            <a:ext cx="8271816" cy="4633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merican Retro" pitchFamily="66" charset="0"/>
                <a:cs typeface="+mn-cs"/>
              </a:rPr>
              <a:t>Современные</a:t>
            </a:r>
          </a:p>
          <a:p>
            <a:pPr algn="ctr" fontAlgn="auto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merican Retro" pitchFamily="66" charset="0"/>
                <a:cs typeface="+mn-cs"/>
              </a:rPr>
              <a:t> меры</a:t>
            </a:r>
          </a:p>
          <a:p>
            <a:pPr algn="ctr" fontAlgn="auto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merican Retro" pitchFamily="66" charset="0"/>
                <a:cs typeface="+mn-cs"/>
              </a:rPr>
              <a:t>длины:</a:t>
            </a:r>
          </a:p>
        </p:txBody>
      </p:sp>
      <p:pic>
        <p:nvPicPr>
          <p:cNvPr id="18435" name="Picture 3" descr="D:\Мама\анимац картинки\Новая папка картинки\картинки\TYPLOOP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3048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29600" y="5943600"/>
            <a:ext cx="457200" cy="441325"/>
          </a:xfrm>
        </p:spPr>
        <p:txBody>
          <a:bodyPr/>
          <a:lstStyle/>
          <a:p>
            <a:pPr>
              <a:defRPr/>
            </a:pPr>
            <a:fld id="{909A937F-CB18-46E5-ABD8-BE010E47297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Ирина Алексеевна\Мои документы\My Pictures\Scan Pictures\20070516\Image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2" descr="h4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0" y="533400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 descr="ani-penguin_danci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381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7DFDB-D7B2-4B45-B2A1-3AA923D69F5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5" name="Picture 5" descr="1b6"/>
          <p:cNvPicPr>
            <a:picLocks noGrp="1" noChangeAspect="1" noChangeArrowheads="1" noCrop="1"/>
          </p:cNvPicPr>
          <p:nvPr>
            <p:ph/>
          </p:nvPr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124200" y="3316288"/>
            <a:ext cx="3352800" cy="260508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4E81-E91E-4ABC-AE07-CCC528A3D84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256004" name="WordArt 4"/>
          <p:cNvSpPr>
            <a:spLocks noChangeArrowheads="1" noChangeShapeType="1" noTextEdit="1"/>
          </p:cNvSpPr>
          <p:nvPr/>
        </p:nvSpPr>
        <p:spPr bwMode="auto">
          <a:xfrm>
            <a:off x="304800" y="685800"/>
            <a:ext cx="8382000" cy="25638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762000"/>
            <a:ext cx="8610600" cy="56323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Сравнение длин</a:t>
            </a:r>
          </a:p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отрезков с помощью мерки</a:t>
            </a:r>
          </a:p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CB2F3-1996-4716-9B7C-944A363CED6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219200"/>
            <a:ext cx="3419475" cy="228600"/>
          </a:xfrm>
          <a:prstGeom prst="rect">
            <a:avLst/>
          </a:prstGeom>
          <a:solidFill>
            <a:srgbClr val="0099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152400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781800" y="1447800"/>
            <a:ext cx="684213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rot="5400000">
            <a:off x="1181100" y="1333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1866900" y="1333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2552700" y="1333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3238500" y="1333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4038600" y="3124200"/>
            <a:ext cx="4103688" cy="228600"/>
          </a:xfrm>
          <a:prstGeom prst="rect">
            <a:avLst/>
          </a:prstGeom>
          <a:solidFill>
            <a:srgbClr val="0070C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rot="5400000">
            <a:off x="4610100" y="3238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5295900" y="3238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5981700" y="3238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6667500" y="3238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7353300" y="3238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3352800" y="1447800"/>
            <a:ext cx="684213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85800" y="2286000"/>
            <a:ext cx="1828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1CB63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</a:t>
            </a:r>
            <a:r>
              <a:rPr lang="ru-RU" sz="4000" dirty="0"/>
              <a:t> =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4000" dirty="0"/>
              <a:t> 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EF352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</a:t>
            </a:r>
            <a:endParaRPr lang="ru-RU" sz="4000" dirty="0">
              <a:solidFill>
                <a:srgbClr val="EF352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3048000"/>
            <a:ext cx="21336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r>
              <a:rPr lang="ru-RU" sz="4000" dirty="0"/>
              <a:t> =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r>
              <a:rPr lang="ru-RU" sz="4000" dirty="0"/>
              <a:t> 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EF352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</a:t>
            </a:r>
            <a:endParaRPr lang="ru-RU" sz="4000" dirty="0">
              <a:solidFill>
                <a:srgbClr val="EF352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3962400"/>
            <a:ext cx="457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800" y="3962400"/>
            <a:ext cx="457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95400" y="3962400"/>
            <a:ext cx="457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85800" y="4800600"/>
            <a:ext cx="7620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62000" y="5181600"/>
            <a:ext cx="277774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Вывод: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191000" y="5181600"/>
            <a:ext cx="5758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172200" y="5181600"/>
            <a:ext cx="6190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4E34E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257800" y="5181600"/>
            <a:ext cx="5950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F6EE5-08E5-4E9B-8058-97E741B9F41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685800" y="304800"/>
            <a:ext cx="5758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467600" y="2133600"/>
            <a:ext cx="6190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4E34E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675 -3.33333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5 -2.22222E-6 L -0.6 -2.22222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 -3.33333E-6 L -0.525 -3.33333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 -3.33333E-6 L -0.45 -3.33333E-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 -2.22222E-6 L -0.375 -2.22222E-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5087E-6 L 0.07101 0.28301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4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 0.28301 L 0.146 0.28301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01 0.28301 L 0.22101 0.28301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01 0.28301 L 0.29601 0.28301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601 0.28301 L 0.37101 0.28301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101 0.28301 L 0.44601 0.28301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0"/>
                            </p:stCondLst>
                            <p:childTnLst>
                              <p:par>
                                <p:cTn id="1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37" grpId="1" animBg="1"/>
      <p:bldP spid="37" grpId="2" animBg="1"/>
      <p:bldP spid="37" grpId="3" animBg="1"/>
      <p:bldP spid="37" grpId="4" animBg="1"/>
      <p:bldP spid="37" grpId="5" animBg="1"/>
      <p:bldP spid="37" grpId="6" animBg="1"/>
      <p:bldP spid="77" grpId="0" animBg="1"/>
      <p:bldP spid="84" grpId="0" animBg="1"/>
      <p:bldP spid="84" grpId="1" animBg="1"/>
      <p:bldP spid="84" grpId="2" animBg="1"/>
      <p:bldP spid="84" grpId="3" animBg="1"/>
      <p:bldP spid="84" grpId="4" animBg="1"/>
      <p:bldP spid="84" grpId="5" animBg="1"/>
      <p:bldP spid="84" grpId="6" animBg="1"/>
      <p:bldP spid="18" grpId="0"/>
      <p:bldP spid="20" grpId="0"/>
      <p:bldP spid="22" grpId="0"/>
      <p:bldP spid="26" grpId="0"/>
      <p:bldP spid="27" grpId="0"/>
      <p:bldP spid="30" grpId="0"/>
      <p:bldP spid="32" grpId="0"/>
      <p:bldP spid="3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219200"/>
            <a:ext cx="3419475" cy="228600"/>
          </a:xfrm>
          <a:prstGeom prst="rect">
            <a:avLst/>
          </a:prstGeom>
          <a:solidFill>
            <a:srgbClr val="0099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152400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781800" y="1447800"/>
            <a:ext cx="684213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rot="5400000">
            <a:off x="1181100" y="1333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1866900" y="1333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2552700" y="1333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3238500" y="1333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4038600" y="3124200"/>
            <a:ext cx="4140200" cy="228600"/>
          </a:xfrm>
          <a:prstGeom prst="rect">
            <a:avLst/>
          </a:prstGeom>
          <a:solidFill>
            <a:srgbClr val="0070C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rot="5400000">
            <a:off x="4838700" y="3238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5676900" y="3238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6515100" y="3238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7277100" y="3238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800" y="2286000"/>
            <a:ext cx="1828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1CB63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</a:t>
            </a:r>
            <a:r>
              <a:rPr lang="ru-RU" sz="4000" dirty="0"/>
              <a:t> =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4000" dirty="0"/>
              <a:t> 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EF352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</a:t>
            </a:r>
            <a:endParaRPr lang="ru-RU" sz="4000" dirty="0">
              <a:solidFill>
                <a:srgbClr val="EF352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3048000"/>
            <a:ext cx="2133600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r>
              <a:rPr lang="ru-RU" sz="4000" dirty="0"/>
              <a:t> =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4000" dirty="0"/>
              <a:t> 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5BFF5B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</a:t>
            </a:r>
            <a:endParaRPr lang="ru-RU" sz="4000" dirty="0">
              <a:solidFill>
                <a:srgbClr val="5BFF5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3962400"/>
            <a:ext cx="457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800" y="3962400"/>
            <a:ext cx="457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95400" y="3962400"/>
            <a:ext cx="457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85800" y="4800600"/>
            <a:ext cx="7620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57200" y="4953000"/>
            <a:ext cx="277774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Вывод: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191000" y="4648200"/>
            <a:ext cx="5758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715000" y="4724400"/>
            <a:ext cx="533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4E34E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953000" y="4724400"/>
            <a:ext cx="5886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FAB04-2506-4F10-81BA-129525FBDCC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685800" y="304800"/>
            <a:ext cx="5758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467600" y="2133600"/>
            <a:ext cx="6190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4E34E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781800" y="1905000"/>
            <a:ext cx="828675" cy="228600"/>
          </a:xfrm>
          <a:prstGeom prst="rect">
            <a:avLst/>
          </a:prstGeom>
          <a:solidFill>
            <a:srgbClr val="5BFF5B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191000" y="5334000"/>
            <a:ext cx="5758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715000" y="5410200"/>
            <a:ext cx="533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4E34E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953000" y="5334000"/>
            <a:ext cx="5886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00400" y="5334000"/>
            <a:ext cx="7938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но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4724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4624E-6 L -0.29531 0.2164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31 0.21642 L -0.20365 0.21642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65 0.21642 L -0.11198 0.2164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98 0.21642 L -0.02031 0.2164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21642 L 0.06302 0.2164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500"/>
                            </p:stCondLst>
                            <p:childTnLst>
                              <p:par>
                                <p:cTn id="1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77" grpId="0" animBg="1"/>
      <p:bldP spid="18" grpId="0"/>
      <p:bldP spid="20" grpId="0"/>
      <p:bldP spid="22" grpId="0"/>
      <p:bldP spid="26" grpId="0"/>
      <p:bldP spid="27" grpId="0"/>
      <p:bldP spid="30" grpId="0"/>
      <p:bldP spid="32" grpId="0"/>
      <p:bldP spid="33" grpId="0" build="allAtOnce"/>
      <p:bldP spid="34" grpId="0" animBg="1"/>
      <p:bldP spid="34" grpId="1" animBg="1"/>
      <p:bldP spid="34" grpId="2" animBg="1"/>
      <p:bldP spid="34" grpId="3" animBg="1"/>
      <p:bldP spid="34" grpId="4" animBg="1"/>
      <p:bldP spid="34" grpId="5" animBg="1"/>
      <p:bldP spid="35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9605F-8D4E-481D-A8F4-4BD4C7C8EE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1524000"/>
            <a:ext cx="7696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v"/>
              <a:defRPr/>
            </a:pPr>
            <a:r>
              <a:rPr lang="en-US" sz="3200" b="1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sz="3600" b="1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Причиной ошибки является использование разных мерок</a:t>
            </a:r>
            <a:r>
              <a:rPr lang="en-US" sz="3600" b="1" i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  <a:p>
            <a:pPr algn="ctr">
              <a:defRPr/>
            </a:pPr>
            <a:endParaRPr lang="en-US" sz="3600" b="1" i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en-US" sz="3600" i="1" dirty="0">
                <a:solidFill>
                  <a:srgbClr val="0000FF"/>
                </a:solidFill>
              </a:rPr>
              <a:t>   </a:t>
            </a:r>
            <a:r>
              <a:rPr lang="ru-RU" sz="3600" b="1" i="1" dirty="0">
                <a:solidFill>
                  <a:srgbClr val="0000FF"/>
                </a:solidFill>
              </a:rPr>
              <a:t>Сравнивать отрезки можно только тогда, когда они измерены </a:t>
            </a:r>
            <a:r>
              <a:rPr lang="ru-RU" sz="3600" b="1" i="1" dirty="0">
                <a:solidFill>
                  <a:srgbClr val="FF0000"/>
                </a:solidFill>
              </a:rPr>
              <a:t>одинаковыми мерками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533400"/>
            <a:ext cx="277774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Вывод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1447800"/>
          <a:ext cx="6096000" cy="1483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762000" y="1752600"/>
            <a:ext cx="7543800" cy="784225"/>
            <a:chOff x="0" y="4038600"/>
            <a:chExt cx="7543800" cy="784086"/>
          </a:xfrm>
        </p:grpSpPr>
        <p:grpSp>
          <p:nvGrpSpPr>
            <p:cNvPr id="12351" name="Группа 79"/>
            <p:cNvGrpSpPr>
              <a:grpSpLocks/>
            </p:cNvGrpSpPr>
            <p:nvPr/>
          </p:nvGrpSpPr>
          <p:grpSpPr bwMode="auto">
            <a:xfrm>
              <a:off x="0" y="4038600"/>
              <a:ext cx="7543800" cy="784086"/>
              <a:chOff x="0" y="4038600"/>
              <a:chExt cx="7543800" cy="784086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 flipV="1">
                <a:off x="685800" y="4419532"/>
                <a:ext cx="6096000" cy="11111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55" name="TextBox 7"/>
              <p:cNvSpPr txBox="1">
                <a:spLocks noChangeArrowheads="1"/>
              </p:cNvSpPr>
              <p:nvPr/>
            </p:nvSpPr>
            <p:spPr bwMode="auto">
              <a:xfrm>
                <a:off x="0" y="4038600"/>
                <a:ext cx="5334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4000">
                    <a:latin typeface="Verdana" pitchFamily="34" charset="0"/>
                  </a:rPr>
                  <a:t>А</a:t>
                </a:r>
              </a:p>
            </p:txBody>
          </p:sp>
          <p:sp>
            <p:nvSpPr>
              <p:cNvPr id="12356" name="TextBox 8"/>
              <p:cNvSpPr txBox="1">
                <a:spLocks noChangeArrowheads="1"/>
              </p:cNvSpPr>
              <p:nvPr/>
            </p:nvSpPr>
            <p:spPr bwMode="auto">
              <a:xfrm>
                <a:off x="6934200" y="4114800"/>
                <a:ext cx="6096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4000">
                    <a:latin typeface="Verdana" pitchFamily="34" charset="0"/>
                  </a:rPr>
                  <a:t>Б</a:t>
                </a:r>
              </a:p>
            </p:txBody>
          </p:sp>
        </p:grpSp>
        <p:sp>
          <p:nvSpPr>
            <p:cNvPr id="5" name="Овал 4"/>
            <p:cNvSpPr/>
            <p:nvPr/>
          </p:nvSpPr>
          <p:spPr>
            <a:xfrm>
              <a:off x="685800" y="4419532"/>
              <a:ext cx="46038" cy="76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 flipV="1">
              <a:off x="6781800" y="4343346"/>
              <a:ext cx="76200" cy="76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85800" y="3124200"/>
            <a:ext cx="76962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Миша говорит, что длина отрезка равна десяти, Коля – 5, Вася – 2. </a:t>
            </a:r>
            <a:endParaRPr lang="ru-RU" sz="4400" b="1" i="1" dirty="0">
              <a:solidFill>
                <a:srgbClr val="FF0000"/>
              </a:solidFill>
              <a:latin typeface="Monotype Corsiva" pitchFamily="66" charset="0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81000" y="4648200"/>
            <a:ext cx="83772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000" b="1">
                <a:solidFill>
                  <a:srgbClr val="FF0000"/>
                </a:solidFill>
                <a:latin typeface="Monotype Corsiva" pitchFamily="66" charset="0"/>
              </a:rPr>
              <a:t>Почему у них такие разные </a:t>
            </a:r>
          </a:p>
          <a:p>
            <a:pPr algn="ctr"/>
            <a:r>
              <a:rPr lang="ru-RU" sz="6000" b="1">
                <a:solidFill>
                  <a:srgbClr val="FF0000"/>
                </a:solidFill>
                <a:latin typeface="Monotype Corsiva" pitchFamily="66" charset="0"/>
              </a:rPr>
              <a:t>ответы? </a:t>
            </a:r>
            <a:endParaRPr lang="ru-RU" sz="6000">
              <a:latin typeface="Verdana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07955-39C0-45E2-ACAD-16EE6AD5BEE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6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1524000" y="3657600"/>
          <a:ext cx="6096000" cy="1483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1524000" y="2057400"/>
          <a:ext cx="6096000" cy="14782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304800"/>
          <a:ext cx="6096000" cy="14782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124200" y="1219200"/>
            <a:ext cx="2743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Миша  = 10</a:t>
            </a:r>
          </a:p>
        </p:txBody>
      </p:sp>
      <p:grpSp>
        <p:nvGrpSpPr>
          <p:cNvPr id="3" name="Группа 68"/>
          <p:cNvGrpSpPr>
            <a:grpSpLocks/>
          </p:cNvGrpSpPr>
          <p:nvPr/>
        </p:nvGrpSpPr>
        <p:grpSpPr bwMode="auto">
          <a:xfrm>
            <a:off x="1371600" y="304800"/>
            <a:ext cx="6477000" cy="839788"/>
            <a:chOff x="457200" y="304840"/>
            <a:chExt cx="6477000" cy="839639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685800" y="1066705"/>
              <a:ext cx="5943600" cy="1588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10" name="Группа 34"/>
            <p:cNvGrpSpPr>
              <a:grpSpLocks/>
            </p:cNvGrpSpPr>
            <p:nvPr/>
          </p:nvGrpSpPr>
          <p:grpSpPr bwMode="auto">
            <a:xfrm>
              <a:off x="457200" y="304840"/>
              <a:ext cx="6477000" cy="839639"/>
              <a:chOff x="1371600" y="1371640"/>
              <a:chExt cx="6477000" cy="839639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1524000" y="2057318"/>
                <a:ext cx="46038" cy="7618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7543800" y="2057318"/>
                <a:ext cx="76200" cy="7618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513" name="TextBox 11"/>
              <p:cNvSpPr txBox="1">
                <a:spLocks noChangeArrowheads="1"/>
              </p:cNvSpPr>
              <p:nvPr/>
            </p:nvSpPr>
            <p:spPr bwMode="auto">
              <a:xfrm>
                <a:off x="1371600" y="1371641"/>
                <a:ext cx="5334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4000">
                    <a:latin typeface="Verdana" pitchFamily="34" charset="0"/>
                  </a:rPr>
                  <a:t>А</a:t>
                </a:r>
              </a:p>
            </p:txBody>
          </p:sp>
          <p:sp>
            <p:nvSpPr>
              <p:cNvPr id="13514" name="TextBox 12"/>
              <p:cNvSpPr txBox="1">
                <a:spLocks noChangeArrowheads="1"/>
              </p:cNvSpPr>
              <p:nvPr/>
            </p:nvSpPr>
            <p:spPr bwMode="auto">
              <a:xfrm>
                <a:off x="7239000" y="1371640"/>
                <a:ext cx="609600" cy="707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4000">
                    <a:latin typeface="Verdana" pitchFamily="34" charset="0"/>
                  </a:rPr>
                  <a:t>Б</a:t>
                </a:r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 rot="5400000">
                <a:off x="2059001" y="2133505"/>
                <a:ext cx="150785" cy="1588"/>
              </a:xfrm>
              <a:prstGeom prst="line">
                <a:avLst/>
              </a:prstGeom>
              <a:ln>
                <a:solidFill>
                  <a:srgbClr val="EF3521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2665427" y="2133505"/>
                <a:ext cx="153961" cy="1587"/>
              </a:xfrm>
              <a:prstGeom prst="line">
                <a:avLst/>
              </a:prstGeom>
              <a:ln w="38100">
                <a:solidFill>
                  <a:srgbClr val="EF35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3276614" y="2133505"/>
                <a:ext cx="153961" cy="1588"/>
              </a:xfrm>
              <a:prstGeom prst="line">
                <a:avLst/>
              </a:prstGeom>
              <a:ln w="38100">
                <a:solidFill>
                  <a:srgbClr val="EF35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3886214" y="2133505"/>
                <a:ext cx="153961" cy="1588"/>
              </a:xfrm>
              <a:prstGeom prst="line">
                <a:avLst/>
              </a:prstGeom>
              <a:ln w="38100">
                <a:solidFill>
                  <a:srgbClr val="EF35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495814" y="2133505"/>
                <a:ext cx="153961" cy="1588"/>
              </a:xfrm>
              <a:prstGeom prst="line">
                <a:avLst/>
              </a:prstGeom>
              <a:ln w="38100">
                <a:solidFill>
                  <a:srgbClr val="EF35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5105414" y="2133505"/>
                <a:ext cx="153961" cy="1588"/>
              </a:xfrm>
              <a:prstGeom prst="line">
                <a:avLst/>
              </a:prstGeom>
              <a:ln w="38100">
                <a:solidFill>
                  <a:srgbClr val="EF35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>
                <a:off x="5715014" y="2133505"/>
                <a:ext cx="153961" cy="1588"/>
              </a:xfrm>
              <a:prstGeom prst="line">
                <a:avLst/>
              </a:prstGeom>
              <a:ln w="38100">
                <a:solidFill>
                  <a:srgbClr val="EF35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rot="5400000">
                <a:off x="6324614" y="2133505"/>
                <a:ext cx="153961" cy="1588"/>
              </a:xfrm>
              <a:prstGeom prst="line">
                <a:avLst/>
              </a:prstGeom>
              <a:ln w="38100">
                <a:solidFill>
                  <a:srgbClr val="EF35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rot="5400000">
                <a:off x="6934214" y="2133505"/>
                <a:ext cx="153961" cy="1588"/>
              </a:xfrm>
              <a:prstGeom prst="line">
                <a:avLst/>
              </a:prstGeom>
              <a:ln w="38100">
                <a:solidFill>
                  <a:srgbClr val="EF35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Группа 78"/>
          <p:cNvGrpSpPr>
            <a:grpSpLocks/>
          </p:cNvGrpSpPr>
          <p:nvPr/>
        </p:nvGrpSpPr>
        <p:grpSpPr bwMode="auto">
          <a:xfrm>
            <a:off x="1371600" y="2057400"/>
            <a:ext cx="6477000" cy="839788"/>
            <a:chOff x="457200" y="1981240"/>
            <a:chExt cx="6477000" cy="839639"/>
          </a:xfrm>
        </p:grpSpPr>
        <p:cxnSp>
          <p:nvCxnSpPr>
            <p:cNvPr id="36" name="Прямая соединительная линия 35"/>
            <p:cNvCxnSpPr>
              <a:endCxn id="39" idx="3"/>
            </p:cNvCxnSpPr>
            <p:nvPr/>
          </p:nvCxnSpPr>
          <p:spPr>
            <a:xfrm flipV="1">
              <a:off x="609600" y="2731995"/>
              <a:ext cx="6030913" cy="11110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00" name="Группа 36"/>
            <p:cNvGrpSpPr>
              <a:grpSpLocks/>
            </p:cNvGrpSpPr>
            <p:nvPr/>
          </p:nvGrpSpPr>
          <p:grpSpPr bwMode="auto">
            <a:xfrm>
              <a:off x="457200" y="1981240"/>
              <a:ext cx="6477000" cy="839639"/>
              <a:chOff x="1371600" y="1371640"/>
              <a:chExt cx="6477000" cy="839639"/>
            </a:xfrm>
          </p:grpSpPr>
          <p:sp>
            <p:nvSpPr>
              <p:cNvPr id="38" name="Овал 37"/>
              <p:cNvSpPr/>
              <p:nvPr/>
            </p:nvSpPr>
            <p:spPr>
              <a:xfrm>
                <a:off x="1524000" y="2057318"/>
                <a:ext cx="46038" cy="7618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7543800" y="2057318"/>
                <a:ext cx="76200" cy="7618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503" name="TextBox 39"/>
              <p:cNvSpPr txBox="1">
                <a:spLocks noChangeArrowheads="1"/>
              </p:cNvSpPr>
              <p:nvPr/>
            </p:nvSpPr>
            <p:spPr bwMode="auto">
              <a:xfrm>
                <a:off x="1371600" y="1371640"/>
                <a:ext cx="533400" cy="707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4000">
                    <a:latin typeface="Verdana" pitchFamily="34" charset="0"/>
                  </a:rPr>
                  <a:t>А</a:t>
                </a:r>
              </a:p>
            </p:txBody>
          </p:sp>
          <p:sp>
            <p:nvSpPr>
              <p:cNvPr id="13504" name="TextBox 40"/>
              <p:cNvSpPr txBox="1">
                <a:spLocks noChangeArrowheads="1"/>
              </p:cNvSpPr>
              <p:nvPr/>
            </p:nvSpPr>
            <p:spPr bwMode="auto">
              <a:xfrm>
                <a:off x="7239000" y="1371640"/>
                <a:ext cx="609600" cy="707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4000">
                    <a:latin typeface="Verdana" pitchFamily="34" charset="0"/>
                  </a:rPr>
                  <a:t>Б</a:t>
                </a:r>
              </a:p>
            </p:txBody>
          </p:sp>
          <p:cxnSp>
            <p:nvCxnSpPr>
              <p:cNvPr id="43" name="Прямая соединительная линия 42"/>
              <p:cNvCxnSpPr/>
              <p:nvPr/>
            </p:nvCxnSpPr>
            <p:spPr>
              <a:xfrm rot="5400000">
                <a:off x="2665427" y="2133505"/>
                <a:ext cx="153961" cy="1587"/>
              </a:xfrm>
              <a:prstGeom prst="line">
                <a:avLst/>
              </a:prstGeom>
              <a:ln w="38100">
                <a:solidFill>
                  <a:srgbClr val="EF35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rot="5400000">
                <a:off x="3886214" y="2133505"/>
                <a:ext cx="153961" cy="1588"/>
              </a:xfrm>
              <a:prstGeom prst="line">
                <a:avLst/>
              </a:prstGeom>
              <a:ln w="38100">
                <a:solidFill>
                  <a:srgbClr val="EF35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rot="5400000">
                <a:off x="5106208" y="2132711"/>
                <a:ext cx="152373" cy="1588"/>
              </a:xfrm>
              <a:prstGeom prst="line">
                <a:avLst/>
              </a:prstGeom>
              <a:ln w="38100">
                <a:solidFill>
                  <a:srgbClr val="EF35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rot="5400000">
                <a:off x="6325408" y="2132711"/>
                <a:ext cx="152373" cy="1588"/>
              </a:xfrm>
              <a:prstGeom prst="line">
                <a:avLst/>
              </a:prstGeom>
              <a:ln w="38100">
                <a:solidFill>
                  <a:srgbClr val="EF35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Прямоугольник 52"/>
          <p:cNvSpPr/>
          <p:nvPr/>
        </p:nvSpPr>
        <p:spPr>
          <a:xfrm>
            <a:off x="3581400" y="2971800"/>
            <a:ext cx="20161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Коля  = 5</a:t>
            </a:r>
          </a:p>
        </p:txBody>
      </p:sp>
      <p:grpSp>
        <p:nvGrpSpPr>
          <p:cNvPr id="10" name="Группа 81"/>
          <p:cNvGrpSpPr>
            <a:grpSpLocks/>
          </p:cNvGrpSpPr>
          <p:nvPr/>
        </p:nvGrpSpPr>
        <p:grpSpPr bwMode="auto">
          <a:xfrm>
            <a:off x="1371600" y="3657600"/>
            <a:ext cx="6477000" cy="863600"/>
            <a:chOff x="533400" y="3657668"/>
            <a:chExt cx="6477000" cy="863446"/>
          </a:xfrm>
        </p:grpSpPr>
        <p:grpSp>
          <p:nvGrpSpPr>
            <p:cNvPr id="13492" name="Группа 79"/>
            <p:cNvGrpSpPr>
              <a:grpSpLocks/>
            </p:cNvGrpSpPr>
            <p:nvPr/>
          </p:nvGrpSpPr>
          <p:grpSpPr bwMode="auto">
            <a:xfrm>
              <a:off x="533400" y="3657668"/>
              <a:ext cx="6477000" cy="863446"/>
              <a:chOff x="533400" y="3657668"/>
              <a:chExt cx="6477000" cy="863446"/>
            </a:xfrm>
          </p:grpSpPr>
          <p:cxnSp>
            <p:nvCxnSpPr>
              <p:cNvPr id="55" name="Прямая соединительная линия 54"/>
              <p:cNvCxnSpPr/>
              <p:nvPr/>
            </p:nvCxnSpPr>
            <p:spPr>
              <a:xfrm flipV="1">
                <a:off x="685800" y="4419532"/>
                <a:ext cx="6096000" cy="11111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96" name="TextBox 55"/>
              <p:cNvSpPr txBox="1">
                <a:spLocks noChangeArrowheads="1"/>
              </p:cNvSpPr>
              <p:nvPr/>
            </p:nvSpPr>
            <p:spPr bwMode="auto">
              <a:xfrm>
                <a:off x="533400" y="3733854"/>
                <a:ext cx="5334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4000">
                    <a:latin typeface="Verdana" pitchFamily="34" charset="0"/>
                  </a:rPr>
                  <a:t>А</a:t>
                </a:r>
              </a:p>
            </p:txBody>
          </p:sp>
          <p:sp>
            <p:nvSpPr>
              <p:cNvPr id="13497" name="TextBox 56"/>
              <p:cNvSpPr txBox="1">
                <a:spLocks noChangeArrowheads="1"/>
              </p:cNvSpPr>
              <p:nvPr/>
            </p:nvSpPr>
            <p:spPr bwMode="auto">
              <a:xfrm>
                <a:off x="6400800" y="3657668"/>
                <a:ext cx="6096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4000">
                    <a:latin typeface="Verdana" pitchFamily="34" charset="0"/>
                  </a:rPr>
                  <a:t>Б</a:t>
                </a:r>
              </a:p>
            </p:txBody>
          </p:sp>
          <p:cxnSp>
            <p:nvCxnSpPr>
              <p:cNvPr id="58" name="Прямая соединительная линия 57"/>
              <p:cNvCxnSpPr/>
              <p:nvPr/>
            </p:nvCxnSpPr>
            <p:spPr>
              <a:xfrm rot="5400000">
                <a:off x="3645710" y="4431436"/>
                <a:ext cx="177768" cy="1588"/>
              </a:xfrm>
              <a:prstGeom prst="line">
                <a:avLst/>
              </a:prstGeom>
              <a:ln w="38100">
                <a:solidFill>
                  <a:srgbClr val="EF35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Овал 63"/>
            <p:cNvSpPr/>
            <p:nvPr/>
          </p:nvSpPr>
          <p:spPr>
            <a:xfrm>
              <a:off x="685800" y="4419532"/>
              <a:ext cx="46038" cy="76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 flipV="1">
              <a:off x="6781800" y="4343346"/>
              <a:ext cx="76200" cy="761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3581400" y="4572000"/>
            <a:ext cx="18415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Вася = 2</a:t>
            </a:r>
          </a:p>
        </p:txBody>
      </p:sp>
      <p:sp>
        <p:nvSpPr>
          <p:cNvPr id="44" name="Номер слайда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E2F19-A167-4718-BC8E-114878DA8EA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3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1371600"/>
            <a:ext cx="8305800" cy="34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Численные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значение величины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зависит от выбранной мерки</a:t>
            </a:r>
            <a:endParaRPr lang="ru-RU" sz="54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56492-0EE1-454E-94F9-3D6E9836C5F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219200"/>
            <a:ext cx="3348038" cy="228600"/>
          </a:xfrm>
          <a:prstGeom prst="rect">
            <a:avLst/>
          </a:prstGeom>
          <a:solidFill>
            <a:srgbClr val="0099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1524000" y="1143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5943600" y="1143000"/>
            <a:ext cx="684213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4038600" y="3124200"/>
            <a:ext cx="4140200" cy="228600"/>
          </a:xfrm>
          <a:prstGeom prst="rect">
            <a:avLst/>
          </a:prstGeom>
          <a:solidFill>
            <a:srgbClr val="0070C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rot="5400000">
            <a:off x="4838700" y="3238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5676900" y="3238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6515100" y="3238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7277100" y="3238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800" y="1981200"/>
            <a:ext cx="1828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1CB63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</a:t>
            </a:r>
            <a:r>
              <a:rPr lang="ru-RU" sz="4000" dirty="0"/>
              <a:t> =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4000" dirty="0"/>
              <a:t> 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EF352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</a:t>
            </a:r>
            <a:endParaRPr lang="ru-RU" sz="4000" dirty="0">
              <a:solidFill>
                <a:srgbClr val="EF352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2514600"/>
            <a:ext cx="2133600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  <a:r>
              <a:rPr lang="ru-RU" sz="4000" dirty="0"/>
              <a:t> =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4000" dirty="0"/>
              <a:t> 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5BFF5B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</a:t>
            </a:r>
            <a:endParaRPr lang="ru-RU" sz="4000" dirty="0">
              <a:solidFill>
                <a:srgbClr val="5BFF5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3962400"/>
            <a:ext cx="457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800" y="3962400"/>
            <a:ext cx="457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95400" y="3962400"/>
            <a:ext cx="457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85800" y="4800600"/>
            <a:ext cx="76200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57200" y="4953000"/>
            <a:ext cx="277774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Вывод: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191000" y="5105400"/>
            <a:ext cx="5758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867400" y="5105400"/>
            <a:ext cx="533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4E34E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953000" y="5105400"/>
            <a:ext cx="5886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&lt;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1E149-5E01-4988-A628-8AE0EE2A7A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685800" y="304800"/>
            <a:ext cx="5758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467600" y="2133600"/>
            <a:ext cx="6190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4E34E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781800" y="1905000"/>
            <a:ext cx="828675" cy="228600"/>
          </a:xfrm>
          <a:prstGeom prst="rect">
            <a:avLst/>
          </a:prstGeom>
          <a:solidFill>
            <a:srgbClr val="5BFF5B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>
            <a:off x="1333500" y="1333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2171700" y="1333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3009900" y="1333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85800" y="3048000"/>
            <a:ext cx="1828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1CB63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</a:t>
            </a:r>
            <a:r>
              <a:rPr lang="ru-RU" sz="4000" dirty="0"/>
              <a:t> =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ru-RU" sz="4000" dirty="0"/>
              <a:t> </a:t>
            </a: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5BFF5B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</a:t>
            </a:r>
            <a:endParaRPr lang="ru-RU" sz="4000" dirty="0">
              <a:solidFill>
                <a:srgbClr val="5BFF5B"/>
              </a:solidFill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rot="5400000">
            <a:off x="1181100" y="1333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1866900" y="1333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2552700" y="1333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3162300" y="1333500"/>
            <a:ext cx="2286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4624E-6 L -0.67031 -0.0610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031 -0.06104 L -0.58698 -0.0610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698 -0.06104 L -0.49531 -0.0610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31 -0.06104 L -0.39531 -0.0610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77" grpId="0" animBg="1"/>
      <p:bldP spid="18" grpId="0"/>
      <p:bldP spid="20" grpId="0"/>
      <p:bldP spid="22" grpId="0"/>
      <p:bldP spid="26" grpId="0"/>
      <p:bldP spid="27" grpId="0"/>
      <p:bldP spid="30" grpId="0"/>
      <p:bldP spid="32" grpId="0"/>
      <p:bldP spid="33" grpId="0" build="allAtOnce"/>
      <p:bldP spid="34" grpId="0" animBg="1"/>
      <p:bldP spid="34" grpId="1" animBg="1"/>
      <p:bldP spid="34" grpId="2" animBg="1"/>
      <p:bldP spid="34" grpId="3" animBg="1"/>
      <p:bldP spid="34" grpId="4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</TotalTime>
  <Words>225</Words>
  <Application>Microsoft Office PowerPoint</Application>
  <PresentationFormat>Экран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«Изучение величины длина»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ДЛИНА КАК ВЕЛИЧИНА</dc:title>
  <cp:lastModifiedBy>Дмитрий</cp:lastModifiedBy>
  <cp:revision>161</cp:revision>
  <dcterms:modified xsi:type="dcterms:W3CDTF">2010-01-29T02:24:51Z</dcterms:modified>
</cp:coreProperties>
</file>